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6" r:id="rId4"/>
    <p:sldId id="281" r:id="rId5"/>
    <p:sldId id="275" r:id="rId6"/>
    <p:sldId id="280" r:id="rId7"/>
    <p:sldId id="282" r:id="rId8"/>
    <p:sldId id="283" r:id="rId9"/>
    <p:sldId id="284" r:id="rId10"/>
    <p:sldId id="285" r:id="rId11"/>
    <p:sldId id="286" r:id="rId12"/>
    <p:sldId id="276" r:id="rId13"/>
    <p:sldId id="287" r:id="rId14"/>
    <p:sldId id="288" r:id="rId15"/>
    <p:sldId id="289" r:id="rId16"/>
    <p:sldId id="290" r:id="rId17"/>
    <p:sldId id="292" r:id="rId18"/>
    <p:sldId id="291" r:id="rId19"/>
    <p:sldId id="277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5" r:id="rId28"/>
    <p:sldId id="300" r:id="rId29"/>
    <p:sldId id="301" r:id="rId30"/>
    <p:sldId id="303" r:id="rId31"/>
    <p:sldId id="304" r:id="rId32"/>
    <p:sldId id="306" r:id="rId33"/>
    <p:sldId id="308" r:id="rId34"/>
    <p:sldId id="309" r:id="rId35"/>
    <p:sldId id="302" r:id="rId36"/>
    <p:sldId id="278" r:id="rId37"/>
    <p:sldId id="310" r:id="rId38"/>
    <p:sldId id="279" r:id="rId39"/>
    <p:sldId id="311" r:id="rId40"/>
    <p:sldId id="274" r:id="rId41"/>
  </p:sldIdLst>
  <p:sldSz cx="12192000" cy="6858000"/>
  <p:notesSz cx="6858000" cy="9144000"/>
  <p:embeddedFontLst>
    <p:embeddedFont>
      <p:font typeface="等线" panose="02010600030101010101" pitchFamily="2" charset="-122"/>
      <p:regular r:id="rId43"/>
      <p:bold r:id="rId44"/>
    </p:embeddedFont>
    <p:embeddedFont>
      <p:font typeface="等线 Light" panose="02010600030101010101" pitchFamily="2" charset="-122"/>
      <p:regular r:id="rId45"/>
    </p:embeddedFont>
    <p:embeddedFont>
      <p:font typeface="Alibaba PuHuiTi 3.0 55 Regular" pitchFamily="18" charset="-122"/>
      <p:regular r:id="rId46"/>
      <p:bold r:id="rId47"/>
    </p:embeddedFont>
    <p:embeddedFont>
      <p:font typeface="Cambria Math" panose="02040503050406030204" pitchFamily="18" charset="0"/>
      <p:regular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/>
    <p:restoredTop sz="79950"/>
  </p:normalViewPr>
  <p:slideViewPr>
    <p:cSldViewPr snapToGrid="0">
      <p:cViewPr varScale="1">
        <p:scale>
          <a:sx n="68" d="100"/>
          <a:sy n="68" d="100"/>
        </p:scale>
        <p:origin x="22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F7BC3-6001-7844-B17E-ADC1D9185B1C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81D61-906D-8143-81C1-7D011EA4BF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51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17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61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、隐私问题，恶意用户加入通道观察交易流向？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、不参与交易的用户需要时刻在线监督操作员的行为，缺乏实用性？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729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19A40-CEF9-4667-3D1E-C8CB5461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0D68E3-1216-64D9-37B6-F20DAE309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4E12D0-0616-7D5D-D091-46B27CBA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AE0-D074-3A42-BBD7-0CA267340626}" type="datetime1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85B72-F8E4-AE52-5855-CD1C5007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EA6B31-7904-EB66-2FC3-D9E3A824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11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92F5E-CC7F-F32B-83DB-D4D003B3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B7F10A-A72A-AA92-7CFB-D2C683B11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9DC9A-0A32-4409-C9B4-9D33ADED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1931-60DC-6643-8DAD-D97B65557D2D}" type="datetime1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64B5E6-CE09-8A96-E5AB-DC009AC4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ED45E-D0DC-0A26-8F3A-CA19DFE0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60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2EA571-39E5-81F6-06E3-849D955D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36ECB-840B-F1DB-E4E0-0CE0E99CF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970A1-75DB-E926-ECDA-D6B2C4B5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A8F37-FB09-444B-87BE-1418885F58A8}" type="datetime1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D8CDC8-168B-B5BA-CF40-468242BE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55D83D-3EFE-9A4F-2FB3-8951EECF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77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BC7E5-A591-7AE4-D3F1-90457667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>
            <a:lvl1pPr>
              <a:defRPr sz="400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DE128-F869-956C-E149-D89793C86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90"/>
            <a:ext cx="10515600" cy="466725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  <a:lvl2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2pPr>
            <a:lvl3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3pPr>
            <a:lvl4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4pPr>
            <a:lvl5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3BA6C6D0-E18A-E0D9-F6E8-2EF0D726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73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BE40B-C794-CDB7-9EC8-9CBC4A5A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D720A4-BDC7-27C8-91DF-87AF5F759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BDA8F-314F-4D0B-706A-A6B7241A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0C3B-E0B8-B644-8D3F-FF38E36197A6}" type="datetime1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5553B4-7ACC-827E-EE07-1A5EB84B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8DFD1-634B-7796-BEF5-9B7CB5A1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56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E7F35-9BD5-A810-9ABC-DF0D4EC6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D5F2B-A321-A532-7035-A982AE26F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2996D5-9D5F-D4C1-A951-B14284E81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46A33-3C5E-7913-33A4-43FAAD83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87CD-F30C-BE4F-B5C9-67AC55CE0E36}" type="datetime1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D8D1C0-195B-7DF1-F4B6-B3A9F62C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88B01A-F8CE-24D9-0683-ED952CB8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8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9C133-01B4-1605-0B29-D2B02812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8B290-83B1-C405-2BA5-47C93B6A8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B340E9-1252-8B61-68DB-B2F747AB9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03780F-CAF8-C3C5-1890-4EAC1AA4C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465BDC-A6E3-C78E-31C6-4C02E0187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F34445-C177-4008-49EF-4EDE21C5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054B-1045-2C4D-A87D-6DF1B45856AF}" type="datetime1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0A81A1-329E-A5D7-A819-965AAE11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85EB35-E509-237B-90E9-F779E2AB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11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0F9F4-BA33-4DF5-1DD2-275BBAFC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E9C0E7-2560-6AC9-DFDA-D7366B7E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036F-1D9C-3B44-AD89-E598E9FC0D8F}" type="datetime1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B3ACB8-6DE7-13BB-E6CA-EADC9ACF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45A4B-C999-9415-C041-2A583B0A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51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D16114-9667-477F-DB0B-7CA1DAE1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6869-E369-F34B-ACF1-9037239E834A}" type="datetime1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03DCDA-213A-330B-BDA9-D596718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6365BD-A80B-D60F-087C-B532044D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55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4AB44-7BDD-693F-A1D4-D3EE22DB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68BED-665A-6544-B034-DBC60AEC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D66A7-CEA6-5C8C-3187-557C6ADC3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2AB5A7-7DE5-112A-CFCD-2AD29051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0CA-F86B-5949-80B4-57C7CC767CB7}" type="datetime1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BBC9BE-140B-2F01-D5AA-4B67143F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54A3AF-773D-2B4E-16D3-B673DCAA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19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F70D1-9A16-1727-64E4-60551CC5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E28E9B-B187-EF7F-5F91-13E943D5E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561256-5888-B0E7-76EE-5765E9FDE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70A493-B820-DEE9-47EA-5EBAC3C0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C3DF-6E34-3D47-8EF6-18A23BADCBEB}" type="datetime1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8A09AB-B125-B4CB-E8E7-F64A101C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B32A9-D6A3-9EBD-D64E-7794C010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00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3DDF79-E46E-85DA-7224-520AB77A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BA046-1733-85F7-36B2-49E2BD7A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A4EC7-931D-4D59-DBA5-D81F62862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7B55-035E-D444-8475-8D052DFEBD66}" type="datetime1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8784A-9589-6D74-BEAC-856F740FD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B7449F-EE2D-688F-78A4-E9DFFA96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5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577ED89-FE29-BE7B-958C-07F1297E6F49}"/>
              </a:ext>
            </a:extLst>
          </p:cNvPr>
          <p:cNvSpPr txBox="1"/>
          <p:nvPr/>
        </p:nvSpPr>
        <p:spPr>
          <a:xfrm>
            <a:off x="5383303" y="5086912"/>
            <a:ext cx="1425391" cy="886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赵路路</a:t>
            </a:r>
            <a:endParaRPr kumimoji="1" lang="en-US" altLang="zh-CN" b="1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2024.10.11</a:t>
            </a:r>
            <a:endParaRPr kumimoji="1" lang="zh-CN" altLang="en-US" b="1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E407E9-22D7-A6DD-889F-32285BD3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1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2718E4-8910-320F-E148-4ECBB6F3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84370"/>
            <a:ext cx="10800000" cy="27644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A46B5B-B944-DFB0-E8D7-8330BC6E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00" y="884370"/>
            <a:ext cx="10800000" cy="27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68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BA93A-4134-B1CE-455E-46A1950E7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Roadmap &amp; Motivation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EBC4B-B5C7-0920-D057-93D2203A8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Commit chains.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169093-3AC9-FF41-D01C-33607AB6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0F5F4F-D3FB-D501-9418-079883DE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787"/>
            <a:ext cx="5040000" cy="39746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2668297-BE70-A952-E134-2C5FDDED8333}"/>
              </a:ext>
            </a:extLst>
          </p:cNvPr>
          <p:cNvSpPr txBox="1"/>
          <p:nvPr/>
        </p:nvSpPr>
        <p:spPr>
          <a:xfrm>
            <a:off x="6313800" y="2259787"/>
            <a:ext cx="5040000" cy="282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NOCUST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NOCUST-ZKP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Plasma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Plasma Cash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Plasma MVP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ZK-Rollup</a:t>
            </a:r>
            <a:endParaRPr kumimoji="1" lang="zh-CN" altLang="en-US" sz="2000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106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9A107-43FD-B5BB-8DDD-9F6AF2AE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Roadmap &amp; Motivation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D0F01-13F4-B1D4-47B4-652AC9D39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Motivation.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4FA1AA-079F-2D03-A2DD-9189F4B9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FB782C-E1C2-CEC0-D9A8-7FB92D5D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2810"/>
            <a:ext cx="10449393" cy="37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4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5518B-DB55-C948-9CD1-BD49E5FB5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5147D-C1C8-769D-F1E0-B8B6A72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B60E48-7D39-AC2C-C60F-209265FA8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Roadmap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&amp;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en-US" altLang="zh-CN" dirty="0"/>
              <a:t>Magma Architecture &amp; Security Model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Ideal Functionality &amp; Real Protocol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UC Security Analysis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E0AA3C-036A-45AB-B8A7-8E12159E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39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69142-0A22-0487-F0A0-3D923E12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Magma Architecture &amp; Security Model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0D42B1-A929-2CB6-C70E-1429895C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247C5A-67BC-081F-B99E-38291CD6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78467"/>
            <a:ext cx="6587489" cy="46672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BDD308A-ADF3-6038-C541-EF1D80B1F597}"/>
              </a:ext>
            </a:extLst>
          </p:cNvPr>
          <p:cNvSpPr txBox="1"/>
          <p:nvPr/>
        </p:nvSpPr>
        <p:spPr>
          <a:xfrm>
            <a:off x="7425688" y="1377387"/>
            <a:ext cx="3928112" cy="4668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Roles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Smart contract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Operator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User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Procedures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Opening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Joining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Update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Exiting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Closing</a:t>
            </a:r>
            <a:endParaRPr kumimoji="1" lang="zh-CN" altLang="en-US" sz="2000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91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D18AE-CBE3-B526-E502-6D40DFB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Magma Architecture &amp; Security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4288B-D7E1-42BB-45D7-367F9C125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Security and performance goals.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A63BA2-2DCC-C946-09E8-2B7D6D75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E7AA35-1B1B-4E7B-BE37-378BA3B4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787"/>
            <a:ext cx="5040000" cy="25817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9EC984-B4F8-E06E-2E77-1E16C8DE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0" y="2259787"/>
            <a:ext cx="5040000" cy="23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50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469FB-9948-0B0C-4566-7CEADAE4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Magma Architecture &amp; Security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C355AE-EDCD-B4F7-7F39-8066ABA5C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Global UC framework.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D6F7F0-8ADC-4A1D-F81C-1CDA6B52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D19094-9315-D2B1-D368-205ECF26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787"/>
            <a:ext cx="5040000" cy="11980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A9C576-4462-AE4C-6F25-0632F440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5040000" cy="2417003"/>
          </a:xfrm>
          <a:prstGeom prst="rect">
            <a:avLst/>
          </a:prstGeom>
        </p:spPr>
      </p:pic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0ABAEB-D991-2D0D-8628-884CC177F6DF}"/>
              </a:ext>
            </a:extLst>
          </p:cNvPr>
          <p:cNvGrpSpPr/>
          <p:nvPr/>
        </p:nvGrpSpPr>
        <p:grpSpPr>
          <a:xfrm>
            <a:off x="6313802" y="2333154"/>
            <a:ext cx="5040000" cy="3512849"/>
            <a:chOff x="6313802" y="2329758"/>
            <a:chExt cx="5040000" cy="3512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252280A-B1BD-DB67-3A01-AF0ED0807951}"/>
                    </a:ext>
                  </a:extLst>
                </p:cNvPr>
                <p:cNvSpPr txBox="1"/>
                <p:nvPr/>
              </p:nvSpPr>
              <p:spPr>
                <a:xfrm>
                  <a:off x="8539490" y="3817729"/>
                  <a:ext cx="58862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kumimoji="1" lang="en-US" altLang="zh-CN" sz="3200" dirty="0">
                    <a:solidFill>
                      <a:schemeClr val="tx1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252280A-B1BD-DB67-3A01-AF0ED0807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490" y="3817729"/>
                  <a:ext cx="588623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58F5574-5735-F06C-22A0-7DFF69EE0845}"/>
                </a:ext>
              </a:extLst>
            </p:cNvPr>
            <p:cNvSpPr txBox="1"/>
            <p:nvPr/>
          </p:nvSpPr>
          <p:spPr>
            <a:xfrm>
              <a:off x="6897514" y="5504053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真实世界</a:t>
              </a:r>
              <a:endParaRPr kumimoji="1" lang="en-US" altLang="zh-CN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DE0647F-6DD3-FE65-6E5F-531529F5C70D}"/>
                </a:ext>
              </a:extLst>
            </p:cNvPr>
            <p:cNvSpPr txBox="1"/>
            <p:nvPr/>
          </p:nvSpPr>
          <p:spPr>
            <a:xfrm>
              <a:off x="9777511" y="5500100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理想世界</a:t>
              </a:r>
              <a:endParaRPr kumimoji="1" lang="en-US" altLang="zh-CN" sz="1600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4524A52A-BBCD-CA47-E483-9816EF9E7EE3}"/>
                </a:ext>
              </a:extLst>
            </p:cNvPr>
            <p:cNvGrpSpPr/>
            <p:nvPr/>
          </p:nvGrpSpPr>
          <p:grpSpPr>
            <a:xfrm>
              <a:off x="6313802" y="2329758"/>
              <a:ext cx="2160003" cy="2933347"/>
              <a:chOff x="6313802" y="2329758"/>
              <a:chExt cx="2160003" cy="2933347"/>
            </a:xfrm>
          </p:grpSpPr>
          <p:sp>
            <p:nvSpPr>
              <p:cNvPr id="12" name="任意形状 11">
                <a:extLst>
                  <a:ext uri="{FF2B5EF4-FFF2-40B4-BE49-F238E27FC236}">
                    <a16:creationId xmlns:a16="http://schemas.microsoft.com/office/drawing/2014/main" id="{8C30D629-1022-951C-7239-A6892028F86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6313805" y="3103105"/>
                <a:ext cx="2160000" cy="2160000"/>
              </a:xfrm>
              <a:custGeom>
                <a:avLst/>
                <a:gdLst>
                  <a:gd name="connsiteX0" fmla="*/ 0 w 1800000"/>
                  <a:gd name="connsiteY0" fmla="*/ 1800000 h 1800000"/>
                  <a:gd name="connsiteX1" fmla="*/ 0 w 1800000"/>
                  <a:gd name="connsiteY1" fmla="*/ 360000 h 1800000"/>
                  <a:gd name="connsiteX2" fmla="*/ 0 w 1800000"/>
                  <a:gd name="connsiteY2" fmla="*/ 0 h 1800000"/>
                  <a:gd name="connsiteX3" fmla="*/ 360000 w 1800000"/>
                  <a:gd name="connsiteY3" fmla="*/ 0 h 1800000"/>
                  <a:gd name="connsiteX4" fmla="*/ 1800000 w 1800000"/>
                  <a:gd name="connsiteY4" fmla="*/ 0 h 1800000"/>
                  <a:gd name="connsiteX5" fmla="*/ 1800000 w 1800000"/>
                  <a:gd name="connsiteY5" fmla="*/ 360000 h 1800000"/>
                  <a:gd name="connsiteX6" fmla="*/ 360000 w 1800000"/>
                  <a:gd name="connsiteY6" fmla="*/ 360000 h 1800000"/>
                  <a:gd name="connsiteX7" fmla="*/ 360000 w 1800000"/>
                  <a:gd name="connsiteY7" fmla="*/ 180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000" h="1800000">
                    <a:moveTo>
                      <a:pt x="0" y="1800000"/>
                    </a:moveTo>
                    <a:lnTo>
                      <a:pt x="0" y="360000"/>
                    </a:lnTo>
                    <a:lnTo>
                      <a:pt x="0" y="0"/>
                    </a:lnTo>
                    <a:lnTo>
                      <a:pt x="360000" y="0"/>
                    </a:lnTo>
                    <a:lnTo>
                      <a:pt x="1800000" y="0"/>
                    </a:lnTo>
                    <a:lnTo>
                      <a:pt x="1800000" y="360000"/>
                    </a:lnTo>
                    <a:lnTo>
                      <a:pt x="360000" y="360000"/>
                    </a:lnTo>
                    <a:lnTo>
                      <a:pt x="360000" y="180000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5229D298-7A36-A542-1FBA-5D1F33A16F8A}"/>
                      </a:ext>
                    </a:extLst>
                  </p:cNvPr>
                  <p:cNvSpPr/>
                  <p:nvPr/>
                </p:nvSpPr>
                <p:spPr>
                  <a:xfrm>
                    <a:off x="6313802" y="4902475"/>
                    <a:ext cx="72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𝒫</m:t>
                          </m:r>
                        </m:oMath>
                      </m:oMathPara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5229D298-7A36-A542-1FBA-5D1F33A16F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802" y="4902475"/>
                    <a:ext cx="720000" cy="3600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838EEAA5-82CC-FB55-0F93-3DB1F6AF5F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8804" y="2735358"/>
                <a:ext cx="0" cy="3677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箭头连接符 19">
                <a:extLst>
                  <a:ext uri="{FF2B5EF4-FFF2-40B4-BE49-F238E27FC236}">
                    <a16:creationId xmlns:a16="http://schemas.microsoft.com/office/drawing/2014/main" id="{80049BC1-D4D7-FE50-C2B4-1F42AF773419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>
                <a:off x="7017959" y="3525400"/>
                <a:ext cx="0" cy="2247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4BD11A04-3BFA-06A9-F38E-1AE2BBD758EA}"/>
                  </a:ext>
                </a:extLst>
              </p:cNvPr>
              <p:cNvCxnSpPr>
                <a:cxnSpLocks/>
                <a:stCxn id="41" idx="2"/>
                <a:endCxn id="14" idx="0"/>
              </p:cNvCxnSpPr>
              <p:nvPr/>
            </p:nvCxnSpPr>
            <p:spPr>
              <a:xfrm flipH="1">
                <a:off x="6673802" y="4686296"/>
                <a:ext cx="344157" cy="2161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E894F4E3-4D5F-0E3B-4FA8-B4EB3A601318}"/>
                      </a:ext>
                    </a:extLst>
                  </p:cNvPr>
                  <p:cNvSpPr txBox="1"/>
                  <p:nvPr/>
                </p:nvSpPr>
                <p:spPr>
                  <a:xfrm>
                    <a:off x="7647108" y="3168762"/>
                    <a:ext cx="80663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6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环境 </a:t>
                    </a:r>
                    <a14:m>
                      <m:oMath xmlns:m="http://schemas.openxmlformats.org/officeDocument/2006/math">
                        <m:r>
                          <a:rPr kumimoji="1"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𝒵</m:t>
                        </m:r>
                      </m:oMath>
                    </a14:m>
                    <a:endParaRPr kumimoji="1" lang="en-US" altLang="zh-CN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E894F4E3-4D5F-0E3B-4FA8-B4EB3A6013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108" y="3168762"/>
                    <a:ext cx="806631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77" t="-357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EAFF472A-97B0-50C6-21ED-6E0BA8EEADD4}"/>
                      </a:ext>
                    </a:extLst>
                  </p:cNvPr>
                  <p:cNvSpPr/>
                  <p:nvPr/>
                </p:nvSpPr>
                <p:spPr>
                  <a:xfrm>
                    <a:off x="6313804" y="3750117"/>
                    <a:ext cx="1408309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区块链 </a:t>
                    </a:r>
                    <a14:m>
                      <m:oMath xmlns:m="http://schemas.openxmlformats.org/officeDocument/2006/math">
                        <m:r>
                          <a:rPr kumimoji="1"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ibaba PuHuiTi 3.0 55 Regular" pitchFamily="18" charset="-122"/>
                          </a:rPr>
                          <m:t>ℒ</m:t>
                        </m:r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EAFF472A-97B0-50C6-21ED-6E0BA8EEAD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804" y="3750117"/>
                    <a:ext cx="1408309" cy="3600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667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直线箭头连接符 39">
                <a:extLst>
                  <a:ext uri="{FF2B5EF4-FFF2-40B4-BE49-F238E27FC236}">
                    <a16:creationId xmlns:a16="http://schemas.microsoft.com/office/drawing/2014/main" id="{79252A8E-37BE-0A7D-4EB0-DE5820721681}"/>
                  </a:ext>
                </a:extLst>
              </p:cNvPr>
              <p:cNvCxnSpPr>
                <a:cxnSpLocks/>
                <a:endCxn id="41" idx="0"/>
              </p:cNvCxnSpPr>
              <p:nvPr/>
            </p:nvCxnSpPr>
            <p:spPr>
              <a:xfrm>
                <a:off x="7017959" y="4110117"/>
                <a:ext cx="0" cy="2161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F38F2D7B-556E-331F-64E8-FA1F74EE093C}"/>
                      </a:ext>
                    </a:extLst>
                  </p:cNvPr>
                  <p:cNvSpPr/>
                  <p:nvPr/>
                </p:nvSpPr>
                <p:spPr>
                  <a:xfrm>
                    <a:off x="6313804" y="4326296"/>
                    <a:ext cx="1408309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智能合约 </a:t>
                    </a:r>
                    <a14:m>
                      <m:oMath xmlns:m="http://schemas.openxmlformats.org/officeDocument/2006/math">
                        <m:r>
                          <a:rPr kumimoji="1"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ibaba PuHuiTi 3.0 55 Regular" pitchFamily="18" charset="-122"/>
                          </a:rPr>
                          <m:t>𝒞</m:t>
                        </m:r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F38F2D7B-556E-331F-64E8-FA1F74EE09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804" y="4326296"/>
                    <a:ext cx="1408309" cy="3600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129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C9190DA-CC87-37EA-8B98-F510053C703C}"/>
                      </a:ext>
                    </a:extLst>
                  </p:cNvPr>
                  <p:cNvSpPr/>
                  <p:nvPr/>
                </p:nvSpPr>
                <p:spPr>
                  <a:xfrm>
                    <a:off x="7362113" y="4904275"/>
                    <a:ext cx="360000" cy="3564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𝒜</m:t>
                          </m:r>
                        </m:oMath>
                      </m:oMathPara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C9190DA-CC87-37EA-8B98-F510053C70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2113" y="4904275"/>
                    <a:ext cx="360000" cy="3564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226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直线箭头连接符 44">
                <a:extLst>
                  <a:ext uri="{FF2B5EF4-FFF2-40B4-BE49-F238E27FC236}">
                    <a16:creationId xmlns:a16="http://schemas.microsoft.com/office/drawing/2014/main" id="{26E6B163-6D9A-B0B9-90F3-C85E62498900}"/>
                  </a:ext>
                </a:extLst>
              </p:cNvPr>
              <p:cNvCxnSpPr>
                <a:cxnSpLocks/>
                <a:stCxn id="41" idx="2"/>
                <a:endCxn id="42" idx="0"/>
              </p:cNvCxnSpPr>
              <p:nvPr/>
            </p:nvCxnSpPr>
            <p:spPr>
              <a:xfrm>
                <a:off x="7017959" y="4686296"/>
                <a:ext cx="524154" cy="2179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F48AA923-2F3A-F438-C1D5-93238F2E74AF}"/>
                  </a:ext>
                </a:extLst>
              </p:cNvPr>
              <p:cNvCxnSpPr>
                <a:cxnSpLocks/>
                <a:stCxn id="14" idx="3"/>
                <a:endCxn id="42" idx="1"/>
              </p:cNvCxnSpPr>
              <p:nvPr/>
            </p:nvCxnSpPr>
            <p:spPr>
              <a:xfrm>
                <a:off x="7033802" y="5082475"/>
                <a:ext cx="32831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C60B4CCC-9B02-4905-E40C-E79DDC10B0C6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7722113" y="5082475"/>
                <a:ext cx="32831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F59A42F6-02CA-6995-4E05-2D212C40C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03213" y="2329758"/>
                    <a:ext cx="1437060" cy="3993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𝑅𝐸𝐴</m:t>
                          </m:r>
                          <m:sSubSup>
                            <m:sSubSupPr>
                              <m:ctrlP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𝜋</m:t>
                              </m:r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ibaba PuHuiTi 3.0 55 Regular" pitchFamily="18" charset="-122"/>
                                </a:rPr>
                                <m:t>𝒵</m:t>
                              </m:r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ibaba PuHuiTi 3.0 55 Regular" pitchFamily="18" charset="-122"/>
                                </a:rPr>
                                <m:t>𝒜</m:t>
                              </m:r>
                            </m:sub>
                            <m:sup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ibaba PuHuiTi 3.0 55 Regular" pitchFamily="18" charset="-122"/>
                                </a:rPr>
                                <m:t>ℒ</m:t>
                              </m:r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ibaba PuHuiTi 3.0 55 Regular" pitchFamily="18" charset="-122"/>
                                </a:rPr>
                                <m:t>𝒞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𝜆</m:t>
                              </m:r>
                            </m:e>
                          </m:d>
                        </m:oMath>
                      </m:oMathPara>
                    </a14:m>
                    <a:endPara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F59A42F6-02CA-6995-4E05-2D212C40C6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3213" y="2329758"/>
                    <a:ext cx="1437060" cy="3993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40004CD1-26DB-025E-8EA0-CF86017EF918}"/>
                </a:ext>
              </a:extLst>
            </p:cNvPr>
            <p:cNvGrpSpPr/>
            <p:nvPr/>
          </p:nvGrpSpPr>
          <p:grpSpPr>
            <a:xfrm>
              <a:off x="9193799" y="2345149"/>
              <a:ext cx="2160003" cy="2917956"/>
              <a:chOff x="9193799" y="2345149"/>
              <a:chExt cx="2160003" cy="2917956"/>
            </a:xfrm>
          </p:grpSpPr>
          <p:sp>
            <p:nvSpPr>
              <p:cNvPr id="55" name="任意形状 54">
                <a:extLst>
                  <a:ext uri="{FF2B5EF4-FFF2-40B4-BE49-F238E27FC236}">
                    <a16:creationId xmlns:a16="http://schemas.microsoft.com/office/drawing/2014/main" id="{051D1D16-FEC3-7271-F693-7FEA8CFB0A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193802" y="3103105"/>
                <a:ext cx="2160000" cy="2160000"/>
              </a:xfrm>
              <a:custGeom>
                <a:avLst/>
                <a:gdLst>
                  <a:gd name="connsiteX0" fmla="*/ 0 w 1800000"/>
                  <a:gd name="connsiteY0" fmla="*/ 1800000 h 1800000"/>
                  <a:gd name="connsiteX1" fmla="*/ 0 w 1800000"/>
                  <a:gd name="connsiteY1" fmla="*/ 360000 h 1800000"/>
                  <a:gd name="connsiteX2" fmla="*/ 0 w 1800000"/>
                  <a:gd name="connsiteY2" fmla="*/ 0 h 1800000"/>
                  <a:gd name="connsiteX3" fmla="*/ 360000 w 1800000"/>
                  <a:gd name="connsiteY3" fmla="*/ 0 h 1800000"/>
                  <a:gd name="connsiteX4" fmla="*/ 1800000 w 1800000"/>
                  <a:gd name="connsiteY4" fmla="*/ 0 h 1800000"/>
                  <a:gd name="connsiteX5" fmla="*/ 1800000 w 1800000"/>
                  <a:gd name="connsiteY5" fmla="*/ 360000 h 1800000"/>
                  <a:gd name="connsiteX6" fmla="*/ 360000 w 1800000"/>
                  <a:gd name="connsiteY6" fmla="*/ 360000 h 1800000"/>
                  <a:gd name="connsiteX7" fmla="*/ 360000 w 1800000"/>
                  <a:gd name="connsiteY7" fmla="*/ 180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000" h="1800000">
                    <a:moveTo>
                      <a:pt x="0" y="1800000"/>
                    </a:moveTo>
                    <a:lnTo>
                      <a:pt x="0" y="360000"/>
                    </a:lnTo>
                    <a:lnTo>
                      <a:pt x="0" y="0"/>
                    </a:lnTo>
                    <a:lnTo>
                      <a:pt x="360000" y="0"/>
                    </a:lnTo>
                    <a:lnTo>
                      <a:pt x="1800000" y="0"/>
                    </a:lnTo>
                    <a:lnTo>
                      <a:pt x="1800000" y="360000"/>
                    </a:lnTo>
                    <a:lnTo>
                      <a:pt x="360000" y="360000"/>
                    </a:lnTo>
                    <a:lnTo>
                      <a:pt x="360000" y="180000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55313742-3F8E-0318-2ECF-010F176DB1C0}"/>
                      </a:ext>
                    </a:extLst>
                  </p:cNvPr>
                  <p:cNvSpPr/>
                  <p:nvPr/>
                </p:nvSpPr>
                <p:spPr>
                  <a:xfrm>
                    <a:off x="9193799" y="4902475"/>
                    <a:ext cx="72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𝒫</m:t>
                          </m:r>
                        </m:oMath>
                      </m:oMathPara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55313742-3F8E-0318-2ECF-010F176DB1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3799" y="4902475"/>
                    <a:ext cx="720000" cy="360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F0BC8888-1A6A-122D-84D4-237E69FD39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98801" y="2735358"/>
                <a:ext cx="0" cy="3677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箭头连接符 57">
                <a:extLst>
                  <a:ext uri="{FF2B5EF4-FFF2-40B4-BE49-F238E27FC236}">
                    <a16:creationId xmlns:a16="http://schemas.microsoft.com/office/drawing/2014/main" id="{B16A8DE5-8B96-ACE6-7794-09DA97F54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7956" y="3525400"/>
                <a:ext cx="0" cy="2247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箭头连接符 58">
                <a:extLst>
                  <a:ext uri="{FF2B5EF4-FFF2-40B4-BE49-F238E27FC236}">
                    <a16:creationId xmlns:a16="http://schemas.microsoft.com/office/drawing/2014/main" id="{84D8A9E9-3CC4-9141-9A04-DD56E9108D17}"/>
                  </a:ext>
                </a:extLst>
              </p:cNvPr>
              <p:cNvCxnSpPr>
                <a:cxnSpLocks/>
                <a:stCxn id="63" idx="2"/>
                <a:endCxn id="56" idx="0"/>
              </p:cNvCxnSpPr>
              <p:nvPr/>
            </p:nvCxnSpPr>
            <p:spPr>
              <a:xfrm flipH="1">
                <a:off x="9553799" y="4686296"/>
                <a:ext cx="344157" cy="2161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956F7ED7-FB01-A9D5-B971-A7FF845C46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7105" y="3168762"/>
                    <a:ext cx="80663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6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环境 </a:t>
                    </a:r>
                    <a14:m>
                      <m:oMath xmlns:m="http://schemas.openxmlformats.org/officeDocument/2006/math">
                        <m:r>
                          <a:rPr kumimoji="1"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𝒵</m:t>
                        </m:r>
                      </m:oMath>
                    </a14:m>
                    <a:endParaRPr kumimoji="1" lang="en-US" altLang="zh-CN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956F7ED7-FB01-A9D5-B971-A7FF845C46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7105" y="3168762"/>
                    <a:ext cx="806631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77" t="-357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022F78B3-11DD-1009-EAB2-5A7F43A228C0}"/>
                      </a:ext>
                    </a:extLst>
                  </p:cNvPr>
                  <p:cNvSpPr/>
                  <p:nvPr/>
                </p:nvSpPr>
                <p:spPr>
                  <a:xfrm>
                    <a:off x="9193801" y="3750117"/>
                    <a:ext cx="1408309" cy="936179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600" dirty="0">
                        <a:solidFill>
                          <a:schemeClr val="tx1"/>
                        </a:solidFill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rPr>
                      <a:t>理想功能 </a:t>
                    </a:r>
                    <a14:m>
                      <m:oMath xmlns:m="http://schemas.openxmlformats.org/officeDocument/2006/math">
                        <m:r>
                          <a:rPr kumimoji="1"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ibaba PuHuiTi 3.0 55 Regular" pitchFamily="18" charset="-122"/>
                          </a:rPr>
                          <m:t>ℱ</m:t>
                        </m:r>
                      </m:oMath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022F78B3-11DD-1009-EAB2-5A7F43A228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3801" y="3750117"/>
                    <a:ext cx="1408309" cy="93617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ADDC4D03-719E-5F0D-D59E-C642E0DC4C8C}"/>
                      </a:ext>
                    </a:extLst>
                  </p:cNvPr>
                  <p:cNvSpPr/>
                  <p:nvPr/>
                </p:nvSpPr>
                <p:spPr>
                  <a:xfrm>
                    <a:off x="10242110" y="4904275"/>
                    <a:ext cx="360000" cy="3564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𝒮</m:t>
                          </m:r>
                        </m:oMath>
                      </m:oMathPara>
                    </a14:m>
                    <a:endParaRPr kumimoji="1" lang="zh-CN" altLang="en-US" sz="1600" dirty="0">
                      <a:solidFill>
                        <a:schemeClr val="tx1"/>
                      </a:solidFill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ADDC4D03-719E-5F0D-D59E-C642E0DC4C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2110" y="4904275"/>
                    <a:ext cx="360000" cy="35640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直线箭头连接符 64">
                <a:extLst>
                  <a:ext uri="{FF2B5EF4-FFF2-40B4-BE49-F238E27FC236}">
                    <a16:creationId xmlns:a16="http://schemas.microsoft.com/office/drawing/2014/main" id="{CD1A0755-0DEA-61FC-E4D2-A173F96A8BDA}"/>
                  </a:ext>
                </a:extLst>
              </p:cNvPr>
              <p:cNvCxnSpPr>
                <a:cxnSpLocks/>
                <a:stCxn id="63" idx="2"/>
                <a:endCxn id="64" idx="0"/>
              </p:cNvCxnSpPr>
              <p:nvPr/>
            </p:nvCxnSpPr>
            <p:spPr>
              <a:xfrm>
                <a:off x="9897956" y="4686296"/>
                <a:ext cx="524154" cy="2179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箭头连接符 65">
                <a:extLst>
                  <a:ext uri="{FF2B5EF4-FFF2-40B4-BE49-F238E27FC236}">
                    <a16:creationId xmlns:a16="http://schemas.microsoft.com/office/drawing/2014/main" id="{6BA8E5B4-ACA0-6CAB-04A0-08DB04D4CB32}"/>
                  </a:ext>
                </a:extLst>
              </p:cNvPr>
              <p:cNvCxnSpPr>
                <a:cxnSpLocks/>
                <a:stCxn id="56" idx="3"/>
                <a:endCxn id="64" idx="1"/>
              </p:cNvCxnSpPr>
              <p:nvPr/>
            </p:nvCxnSpPr>
            <p:spPr>
              <a:xfrm>
                <a:off x="9913799" y="5082475"/>
                <a:ext cx="32831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箭头连接符 66">
                <a:extLst>
                  <a:ext uri="{FF2B5EF4-FFF2-40B4-BE49-F238E27FC236}">
                    <a16:creationId xmlns:a16="http://schemas.microsoft.com/office/drawing/2014/main" id="{29A12DDD-18A8-9FAA-9E52-ACEF25F8F226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10602110" y="5082475"/>
                <a:ext cx="32831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D32A8DA-04AC-FC68-DED4-B6051E7C5A2F}"/>
                      </a:ext>
                    </a:extLst>
                  </p:cNvPr>
                  <p:cNvSpPr txBox="1"/>
                  <p:nvPr/>
                </p:nvSpPr>
                <p:spPr>
                  <a:xfrm>
                    <a:off x="9457985" y="2345149"/>
                    <a:ext cx="1487779" cy="3758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  <a:ea typeface="Alibaba PuHuiTi 3.0 55 Regular" pitchFamily="18" charset="-122"/>
                              <a:cs typeface="Alibaba PuHuiTi 3.0 55 Regular" pitchFamily="18" charset="-122"/>
                            </a:rPr>
                            <m:t>𝐼𝐷𝐸𝐴</m:t>
                          </m:r>
                          <m:sSubSup>
                            <m:sSubSupPr>
                              <m:ctrlP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ibaba PuHuiTi 3.0 55 Regular" pitchFamily="18" charset="-122"/>
                                </a:rPr>
                                <m:t>ℱ</m:t>
                              </m:r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ibaba PuHuiTi 3.0 55 Regular" pitchFamily="18" charset="-122"/>
                                </a:rPr>
                                <m:t>𝒵</m:t>
                              </m:r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ibaba PuHuiTi 3.0 55 Regular" pitchFamily="18" charset="-122"/>
                                </a:rPr>
                                <m:t>,</m:t>
                              </m:r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ibaba PuHuiTi 3.0 55 Regular" pitchFamily="18" charset="-122"/>
                                </a:rPr>
                                <m:t>𝒮</m:t>
                              </m:r>
                            </m:sub>
                            <m:sup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ibaba PuHuiTi 3.0 55 Regular" pitchFamily="18" charset="-122"/>
                                </a:rPr>
                                <m:t>ℒ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  <a:ea typeface="Alibaba PuHuiTi 3.0 55 Regular" pitchFamily="18" charset="-122"/>
                                  <a:cs typeface="Alibaba PuHuiTi 3.0 55 Regular" pitchFamily="18" charset="-122"/>
                                </a:rPr>
                                <m:t>𝜆</m:t>
                              </m:r>
                            </m:e>
                          </m:d>
                        </m:oMath>
                      </m:oMathPara>
                    </a14:m>
                    <a:endParaRPr kumimoji="1" lang="en-US" altLang="zh-CN" sz="1600" dirty="0">
                      <a:latin typeface="Alibaba PuHuiTi 3.0 55 Regular" pitchFamily="18" charset="-122"/>
                      <a:ea typeface="Alibaba PuHuiTi 3.0 55 Regular" pitchFamily="18" charset="-122"/>
                      <a:cs typeface="Alibaba PuHuiTi 3.0 55 Regular" pitchFamily="18" charset="-122"/>
                    </a:endParaRPr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D32A8DA-04AC-FC68-DED4-B6051E7C5A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7985" y="2345149"/>
                    <a:ext cx="1487779" cy="37580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7541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651B2-825C-E96D-B764-AA68BDBC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Magma Architecture &amp; Security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63BDC-833A-7E36-B5B9-C763108C2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Modeling the ledger.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342C7F-979E-8807-296F-FEF3088C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1B8A14-7D12-7937-2234-89612FE3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A00019-BA0B-2AE6-964F-B9204E54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9787"/>
            <a:ext cx="5040000" cy="33415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D46D66-574F-F7CC-43C1-C6AD1E4BE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2" y="2260260"/>
            <a:ext cx="5040000" cy="4544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42EA0-67D7-6299-AA86-899989963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2" y="2716391"/>
            <a:ext cx="5040000" cy="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8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F4EF-1389-DE6E-9764-561A19E2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E7CC8-15FA-91EC-2037-2569CE17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Magma Architecture &amp; Security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16311F-71BE-5A11-E8DA-A96150AA6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Restrictions on the environment.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ED97F6-9C87-CB65-C1D5-5039609E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50964D-796D-10EE-3923-1FE9CB41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9BD039-CBB7-B5C8-9B4E-046FBA6BE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951"/>
          <a:stretch/>
        </p:blipFill>
        <p:spPr>
          <a:xfrm>
            <a:off x="838200" y="2259788"/>
            <a:ext cx="5040000" cy="44616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6351B1-EE98-93DA-EC6E-86AF14B90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048"/>
          <a:stretch/>
        </p:blipFill>
        <p:spPr>
          <a:xfrm>
            <a:off x="6313800" y="2259788"/>
            <a:ext cx="5040000" cy="11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DD15-C997-7DE0-0BDE-40B2197A5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DF306-D6E8-85C3-48A9-97D6AE6D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Magma Architecture &amp; Security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87A85-2C65-3B8D-E522-380B10F82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Modeling the adversary.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DAEB09-AE71-77DE-15E4-688EBA93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56EFDB-7994-D6AD-A5DC-28C60BA6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2F5870-0FD2-2845-C4DD-C7FDE3B30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630"/>
          <a:stretch/>
        </p:blipFill>
        <p:spPr>
          <a:xfrm>
            <a:off x="838200" y="2259788"/>
            <a:ext cx="5040000" cy="45982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7350CA-A4F7-0BB6-EC97-6897E18E1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50" b="1"/>
          <a:stretch/>
        </p:blipFill>
        <p:spPr>
          <a:xfrm>
            <a:off x="6313800" y="2259788"/>
            <a:ext cx="5040000" cy="23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23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FC54D-2044-AD26-A7DC-8463560EC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79CFB-DECC-100C-5878-2D97FAB2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C89E3-D08B-8F7D-62EB-D4EF5A9D7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Roadmap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&amp;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Magma Architecture &amp; Security Model</a:t>
            </a:r>
          </a:p>
          <a:p>
            <a:r>
              <a:rPr kumimoji="1" lang="en-US" altLang="zh-CN" dirty="0"/>
              <a:t>Ideal Functionality &amp; Real Protocol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UC Security Analysis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B16AEF-18A7-B510-94F3-50F894D1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Abstract</a:t>
            </a:r>
          </a:p>
          <a:p>
            <a:r>
              <a:rPr kumimoji="1" lang="en-US" altLang="zh-CN" dirty="0"/>
              <a:t>Roadmap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Magma Architecture &amp; Security Model</a:t>
            </a:r>
          </a:p>
          <a:p>
            <a:r>
              <a:rPr kumimoji="1" lang="en-US" altLang="zh-CN" dirty="0"/>
              <a:t>Ideal Functionality &amp; Real Protocol</a:t>
            </a:r>
          </a:p>
          <a:p>
            <a:r>
              <a:rPr kumimoji="1" lang="en-US" altLang="zh-CN" dirty="0"/>
              <a:t>UC Security Analysis</a:t>
            </a:r>
          </a:p>
          <a:p>
            <a:r>
              <a:rPr kumimoji="1" lang="en-US" altLang="zh-CN" dirty="0"/>
              <a:t>Experiment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CACDBC-FE1A-A1BD-3B13-5D6D5143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14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03DEF-26BC-D673-7291-D7F835AF9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3E7091-BB47-8A81-05FA-C82A6CE27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Ideal functionality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3E7091-BB47-8A81-05FA-C82A6CE27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DB5830-BF4C-D788-1DA0-90C68209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303C56-549D-1308-2FEB-DBC25CFE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165CB-F38E-12E8-0FEE-C61852609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63"/>
          <a:stretch/>
        </p:blipFill>
        <p:spPr>
          <a:xfrm>
            <a:off x="838200" y="2259788"/>
            <a:ext cx="5040000" cy="42330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F2DFA7-9F4D-EC3C-E8E1-D1CF60BB5F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63"/>
          <a:stretch/>
        </p:blipFill>
        <p:spPr>
          <a:xfrm>
            <a:off x="6313802" y="2259787"/>
            <a:ext cx="5040000" cy="423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9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7674E-4DBD-4FBD-9A74-E12DA6468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3D43C-C5C6-6C93-2E88-43167E6C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0AD723-3CE8-76C9-CECA-ACBC20F44C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Ideal functionality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0AD723-3CE8-76C9-CECA-ACBC20F44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9BCE76-961C-AEFD-1790-2EE55A8A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59E9F-2C97-1751-BC4C-9F54DB06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2C3D81-99D8-C2B4-B28A-009DF0D1F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478"/>
          <a:stretch/>
        </p:blipFill>
        <p:spPr>
          <a:xfrm>
            <a:off x="838198" y="2259787"/>
            <a:ext cx="5040000" cy="2072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5F04F0-1D00-C1A3-FD5C-273D10B47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22"/>
          <a:stretch/>
        </p:blipFill>
        <p:spPr>
          <a:xfrm>
            <a:off x="6313804" y="2259787"/>
            <a:ext cx="5040000" cy="29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99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E9BE0-7A82-772F-E336-3F54D660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F4729A-CF6B-4061-F11B-1313F82296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Ideal functionality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F4729A-CF6B-4061-F11B-1313F82296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3244A8-CF3B-F77A-8E24-4CCC12C4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B4619F-372F-445B-27C9-6BCF5991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54BCE0-EF3A-434C-E6ED-65E23936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259787"/>
            <a:ext cx="5040000" cy="18676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706A85-578B-9A40-075F-29A382911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4127471"/>
            <a:ext cx="5040000" cy="12634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F6329D-94E0-0501-4B36-CCCBE23A9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804" y="2002350"/>
            <a:ext cx="5040000" cy="43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42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0DBEE-AB1C-C04F-D998-219C0664F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D0381-8F8C-9067-FF51-6EDF85AE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2DB7ED-021D-4250-FBE9-EECFAE6298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2DB7ED-021D-4250-FBE9-EECFAE629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CD6EE-6962-0219-826F-0961BFFD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CD416E-E8C2-3FB6-3898-76EF289E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DE18A2-CAD6-4896-9AD3-7A4E20F21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505"/>
          <a:stretch/>
        </p:blipFill>
        <p:spPr>
          <a:xfrm>
            <a:off x="838198" y="2259787"/>
            <a:ext cx="5040000" cy="16264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82D0B1-F0D0-43CC-CB0A-F931FEAD2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6" y="4671534"/>
            <a:ext cx="10515600" cy="8701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D70914-1665-4A7D-74E8-E658A85C0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21"/>
          <a:stretch/>
        </p:blipFill>
        <p:spPr>
          <a:xfrm>
            <a:off x="6313804" y="2259787"/>
            <a:ext cx="5040000" cy="165574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8B59B4D-AAC5-8883-FC48-A92FD85FC499}"/>
              </a:ext>
            </a:extLst>
          </p:cNvPr>
          <p:cNvSpPr/>
          <p:nvPr/>
        </p:nvSpPr>
        <p:spPr>
          <a:xfrm>
            <a:off x="642257" y="4638877"/>
            <a:ext cx="10907485" cy="10940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345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A73AF-29EE-80A2-767C-32065FFF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F0464-878A-2813-0ED1-4C696C07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4604E6-7840-F102-8000-C9EF2C3E00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pPr lvl="1"/>
                <a:r>
                  <a:rPr kumimoji="1" lang="en-US" altLang="zh-CN" dirty="0"/>
                  <a:t>State generation phase.</a:t>
                </a:r>
              </a:p>
              <a:p>
                <a:pPr lvl="1"/>
                <a:r>
                  <a:rPr kumimoji="1" lang="en-US" altLang="zh-CN" dirty="0"/>
                  <a:t>State verification phase.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4604E6-7840-F102-8000-C9EF2C3E00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559DE7-C5F3-B631-B6CA-A8FEDACB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155AC1-AF86-2215-E8B7-8CF08426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261CF3-8ACD-EA2F-0BD3-4D14EFEB1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4" y="2259787"/>
            <a:ext cx="5040000" cy="3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04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32D39-CA49-A10F-1368-C5E3EB382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E09D1-C143-5F2E-2BA0-C8BCEC3D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EBD3CB-DF3C-D2CF-325F-641C3BD48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EBD3CB-DF3C-D2CF-325F-641C3BD48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EEF95C-83C7-D357-BACF-2528C1C6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AAF706-D529-17D5-762E-229632369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339857D5-3A6B-D5A7-55ED-722BDB8018D3}"/>
              </a:ext>
            </a:extLst>
          </p:cNvPr>
          <p:cNvGrpSpPr/>
          <p:nvPr/>
        </p:nvGrpSpPr>
        <p:grpSpPr>
          <a:xfrm>
            <a:off x="838197" y="2134584"/>
            <a:ext cx="6588091" cy="2355856"/>
            <a:chOff x="838197" y="2042678"/>
            <a:chExt cx="6588091" cy="23558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0629FDD-33A7-CAD0-CB14-32D04C7FA07F}"/>
                </a:ext>
              </a:extLst>
            </p:cNvPr>
            <p:cNvSpPr/>
            <p:nvPr/>
          </p:nvSpPr>
          <p:spPr>
            <a:xfrm>
              <a:off x="838197" y="2909372"/>
              <a:ext cx="1620000" cy="72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更新操作中的鲁棒性威胁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ACAC80E-74D8-37F6-4701-70DA55914B9B}"/>
                </a:ext>
              </a:extLst>
            </p:cNvPr>
            <p:cNvSpPr/>
            <p:nvPr/>
          </p:nvSpPr>
          <p:spPr>
            <a:xfrm>
              <a:off x="2643694" y="2403568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唯一归因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B519A2-E01E-0B18-C412-72CA90559B6B}"/>
                </a:ext>
              </a:extLst>
            </p:cNvPr>
            <p:cNvSpPr/>
            <p:nvPr/>
          </p:nvSpPr>
          <p:spPr>
            <a:xfrm>
              <a:off x="2643694" y="377517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非唯一归因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9A35C97-DCD9-D293-16E0-7CD18BF3AA00}"/>
                </a:ext>
              </a:extLst>
            </p:cNvPr>
            <p:cNvSpPr txBox="1"/>
            <p:nvPr/>
          </p:nvSpPr>
          <p:spPr>
            <a:xfrm>
              <a:off x="4449191" y="2042678"/>
              <a:ext cx="2977097" cy="886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新状态中有非法行为</a:t>
              </a:r>
              <a:endParaRPr kumimoji="1" lang="en-US" altLang="zh-CN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操作员发送不相同的状态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15321C0-CA9D-3A1C-068C-CF0D79B3EA14}"/>
                </a:ext>
              </a:extLst>
            </p:cNvPr>
            <p:cNvSpPr txBox="1"/>
            <p:nvPr/>
          </p:nvSpPr>
          <p:spPr>
            <a:xfrm>
              <a:off x="4449191" y="3511816"/>
              <a:ext cx="1838965" cy="886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序列号不连续</a:t>
              </a:r>
              <a:endParaRPr kumimoji="1" lang="en-US" altLang="zh-CN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dirty="0"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rPr>
                <a:t>单用户故障</a:t>
              </a:r>
            </a:p>
          </p:txBody>
        </p:sp>
        <p:sp>
          <p:nvSpPr>
            <p:cNvPr id="22" name="左大括号 21">
              <a:extLst>
                <a:ext uri="{FF2B5EF4-FFF2-40B4-BE49-F238E27FC236}">
                  <a16:creationId xmlns:a16="http://schemas.microsoft.com/office/drawing/2014/main" id="{9AD4049E-44CF-9496-D1DD-B46542BE90B3}"/>
                </a:ext>
              </a:extLst>
            </p:cNvPr>
            <p:cNvSpPr/>
            <p:nvPr/>
          </p:nvSpPr>
          <p:spPr>
            <a:xfrm>
              <a:off x="2458197" y="2590438"/>
              <a:ext cx="185500" cy="135786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左大括号 24">
              <a:extLst>
                <a:ext uri="{FF2B5EF4-FFF2-40B4-BE49-F238E27FC236}">
                  <a16:creationId xmlns:a16="http://schemas.microsoft.com/office/drawing/2014/main" id="{D0959323-70F9-CF97-A960-75DDBBF0888F}"/>
                </a:ext>
              </a:extLst>
            </p:cNvPr>
            <p:cNvSpPr/>
            <p:nvPr/>
          </p:nvSpPr>
          <p:spPr>
            <a:xfrm>
              <a:off x="4263691" y="2122438"/>
              <a:ext cx="185500" cy="72000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左大括号 25">
              <a:extLst>
                <a:ext uri="{FF2B5EF4-FFF2-40B4-BE49-F238E27FC236}">
                  <a16:creationId xmlns:a16="http://schemas.microsoft.com/office/drawing/2014/main" id="{8B0F0DEA-A554-1C6D-FB51-68C3F2E1F4EB}"/>
                </a:ext>
              </a:extLst>
            </p:cNvPr>
            <p:cNvSpPr/>
            <p:nvPr/>
          </p:nvSpPr>
          <p:spPr>
            <a:xfrm>
              <a:off x="4263691" y="3595175"/>
              <a:ext cx="185500" cy="72000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B4CA3652-26DF-777D-2874-6E3DA31F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97" y="3603722"/>
            <a:ext cx="5040000" cy="23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1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06CDC-4F8E-ED05-A606-B9FA3B22F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C39BC-864D-53E1-BEB1-4716CB5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7688CC-A391-EE3F-3242-3DA6887295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7688CC-A391-EE3F-3242-3DA688729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2EC303-D29F-3237-2DCE-A31FF6E6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BDA7C6-1924-A644-C8A8-AD3F48D10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D18BB24-1198-78E6-0F5F-9A2FB797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4" y="3095634"/>
            <a:ext cx="5040000" cy="32283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2645854-8A91-AFD2-8C8F-53901F754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224"/>
          <a:stretch/>
        </p:blipFill>
        <p:spPr>
          <a:xfrm>
            <a:off x="6313800" y="2147522"/>
            <a:ext cx="5040000" cy="716275"/>
          </a:xfrm>
          <a:prstGeom prst="rect">
            <a:avLst/>
          </a:prstGeom>
          <a:ln w="19050">
            <a:noFill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EF7D29C-EA2E-C53E-8BC9-1506F6419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8" y="1898856"/>
            <a:ext cx="5040000" cy="49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6DC31-25A8-8305-2126-910D935C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29D71-0D5B-E70A-E1D0-6B382C411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029D71-0D5B-E70A-E1D0-6B382C411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C8B44-6869-8209-971F-AF58E1ED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F49946-2F9B-0EB9-9B6C-03718CCF4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915685"/>
            <a:ext cx="7200000" cy="4703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0F009A-4C93-CB1D-A51E-496AEF3AA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77238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99B30-DB47-8492-758C-A2A83D421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2B7CA-0FFF-AD90-DF13-795C5572C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DE91F0-98E4-9858-EE12-8963F6938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DE91F0-98E4-9858-EE12-8963F6938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4DDAA-06B5-6F34-7EF6-C6F2CAD7F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07A5B6-4BA4-7A81-C157-85FE6D69E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143ECD-E0AF-E704-1CAF-749582ED1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259787"/>
            <a:ext cx="5040000" cy="41864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6BF1DC-CC8E-53D3-BFDB-2FF65B6E27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06"/>
          <a:stretch/>
        </p:blipFill>
        <p:spPr>
          <a:xfrm>
            <a:off x="6313804" y="2259787"/>
            <a:ext cx="5040000" cy="37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55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94166-B109-FBEA-3948-048A77FB4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64431-DB4A-EAA3-12BD-424D1CF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D7BFBD1-F338-50E9-9E08-D6F227089E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D7BFBD1-F338-50E9-9E08-D6F227089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E4FAC6-E293-CD96-9C74-B86CA4C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2FB2ED-567E-D9C9-B4D9-F8C3DA05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EABE38-678A-7702-E5A0-48DC87D7C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11" b="16597"/>
          <a:stretch/>
        </p:blipFill>
        <p:spPr>
          <a:xfrm>
            <a:off x="838200" y="2215124"/>
            <a:ext cx="5040000" cy="227198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DBBA24D-8CC9-3C1A-346D-AE7A42A1D0E6}"/>
              </a:ext>
            </a:extLst>
          </p:cNvPr>
          <p:cNvGrpSpPr/>
          <p:nvPr/>
        </p:nvGrpSpPr>
        <p:grpSpPr>
          <a:xfrm>
            <a:off x="843643" y="4786546"/>
            <a:ext cx="10515600" cy="1472156"/>
            <a:chOff x="658584" y="1219200"/>
            <a:chExt cx="10515600" cy="147215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47242E8-3278-654A-4EEC-1941CD093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0581"/>
            <a:stretch/>
          </p:blipFill>
          <p:spPr>
            <a:xfrm>
              <a:off x="658584" y="1219200"/>
              <a:ext cx="10515600" cy="54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16DF91A-D0E6-829B-8251-B1701DBA6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3741"/>
            <a:stretch/>
          </p:blipFill>
          <p:spPr>
            <a:xfrm>
              <a:off x="658584" y="1759200"/>
              <a:ext cx="10515600" cy="93215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79684F5-A50A-D43B-9E0F-9AA76A3231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751"/>
          <a:stretch/>
        </p:blipFill>
        <p:spPr>
          <a:xfrm>
            <a:off x="6313800" y="2215124"/>
            <a:ext cx="5040000" cy="12960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338D1E3-E4CB-EF99-8703-03771509548A}"/>
              </a:ext>
            </a:extLst>
          </p:cNvPr>
          <p:cNvSpPr/>
          <p:nvPr/>
        </p:nvSpPr>
        <p:spPr>
          <a:xfrm>
            <a:off x="642257" y="4637314"/>
            <a:ext cx="10907485" cy="171903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46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Roadmap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&amp;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Magma Architecture &amp; Security Model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Ideal Functionality &amp; Real Protocol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UC Security Analysis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4F73A3-0598-A818-260F-61D1C0F7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184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AF625-4D69-88E3-7B7D-BC97CA75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0F738-010E-53E8-F70A-50548FE8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D385DA-9986-851B-33A0-E3BED33CC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D385DA-9986-851B-33A0-E3BED33CC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732D92-9A62-65DD-EB6B-D1E055A9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D11BB7-F111-C0F0-53D1-282A82781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0935AE-919D-BF72-FA82-648357B0C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2259787"/>
            <a:ext cx="5040000" cy="14144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2A1E69-9AF9-D038-52F4-3641C319DB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85"/>
          <a:stretch/>
        </p:blipFill>
        <p:spPr>
          <a:xfrm>
            <a:off x="6313800" y="2277382"/>
            <a:ext cx="5040000" cy="20125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CD18DA-9AD9-4CB8-9D46-70CEA4BCD8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585"/>
          <a:stretch/>
        </p:blipFill>
        <p:spPr>
          <a:xfrm>
            <a:off x="838198" y="3685887"/>
            <a:ext cx="5040000" cy="20125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1E8BE0A-CEC9-BE06-EA6D-624A268E1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800" y="4448163"/>
            <a:ext cx="5040000" cy="950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A3EEF20-0589-3315-55EB-2640E3959FED}"/>
              </a:ext>
            </a:extLst>
          </p:cNvPr>
          <p:cNvSpPr txBox="1"/>
          <p:nvPr/>
        </p:nvSpPr>
        <p:spPr>
          <a:xfrm>
            <a:off x="8876840" y="5678961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需要回顾</a:t>
            </a:r>
            <a:r>
              <a:rPr kumimoji="1" lang="en-US" altLang="zh-CN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StateVer</a:t>
            </a:r>
            <a:r>
              <a:rPr kumimoji="1" lang="zh-CN" altLang="en-US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过程</a:t>
            </a:r>
          </a:p>
        </p:txBody>
      </p: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C49B5399-522F-5683-27EA-022975483FA4}"/>
              </a:ext>
            </a:extLst>
          </p:cNvPr>
          <p:cNvCxnSpPr>
            <a:cxnSpLocks/>
            <a:stCxn id="15" idx="3"/>
            <a:endCxn id="16" idx="3"/>
          </p:cNvCxnSpPr>
          <p:nvPr/>
        </p:nvCxnSpPr>
        <p:spPr>
          <a:xfrm>
            <a:off x="11353800" y="4923245"/>
            <a:ext cx="12700" cy="940382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43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E381-7D51-D49D-DDAD-D7FAFA8E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5D557-3FCE-DBEA-A98F-B835CFA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218BFD-34CF-1418-9AC4-FD5CF11C63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218BFD-34CF-1418-9AC4-FD5CF11C6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DCBCC8-410E-E6E6-C768-D123C06F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69087F-D3DE-E166-81BC-4E14BCB5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7E1A70-BDA0-A59A-2E48-BC30F54A5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600"/>
          <a:stretch/>
        </p:blipFill>
        <p:spPr>
          <a:xfrm>
            <a:off x="838198" y="2259787"/>
            <a:ext cx="5040000" cy="3422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84CABF1-1FAD-1661-2682-B8193543D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00"/>
          <a:stretch/>
        </p:blipFill>
        <p:spPr>
          <a:xfrm>
            <a:off x="6313804" y="2259787"/>
            <a:ext cx="5040000" cy="3422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CD4573-6FD5-7E4F-E77F-CA69A0ACB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000" y="5807537"/>
            <a:ext cx="9000000" cy="78591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8131D6C-7EB6-CD58-9D2B-28CB2FF5D9DE}"/>
              </a:ext>
            </a:extLst>
          </p:cNvPr>
          <p:cNvSpPr/>
          <p:nvPr/>
        </p:nvSpPr>
        <p:spPr>
          <a:xfrm>
            <a:off x="1442357" y="5680929"/>
            <a:ext cx="9307286" cy="103913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442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1F9B2-1AFA-7F4E-121D-F8C4FAC54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C1137-B7BD-7304-3572-BF907FA8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6437F0-1D23-724D-30D6-F4B0B582F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6437F0-1D23-724D-30D6-F4B0B582F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7C9681-2AC1-B0B7-86E5-66860E5C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169137-778B-60A5-8F85-37545B4F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AC1D3D-F9A6-383A-FDFC-371F37736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15124"/>
            <a:ext cx="5040000" cy="2152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C0C539-5A46-C4D2-C421-29B31DDF5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2" y="2215124"/>
            <a:ext cx="5040000" cy="310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33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1BFB2-033B-2F21-2719-177B5F14D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0DAA1-86D1-8BF5-0B3D-060C7C18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4E5BB3-424F-2D5F-EAA2-DB586C422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4E5BB3-424F-2D5F-EAA2-DB586C422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D9DE4A-E969-2E57-3723-C28BCE41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4F25D4-A599-71CB-B0FD-70F398D69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EB8DAC-9EE1-52FD-8E92-156511198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15124"/>
            <a:ext cx="5040000" cy="46596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20D5A5-7B5D-CFDE-5B0A-BAD6012B8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145" y="365125"/>
            <a:ext cx="5148000" cy="56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85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220A-4B46-17D3-E347-159A2E781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AEED2-C355-1E67-6612-5E887215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87E57C-A21F-956A-D527-03B38B5B8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87E57C-A21F-956A-D527-03B38B5B8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B302A-7807-E6DC-CB02-D8A80ED8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F7F54A-35BE-7A1A-731B-405921300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C37138-65D3-F1CE-7805-FEF368173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3097"/>
            <a:ext cx="10515600" cy="26141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B7CABE6-838B-4CBB-1850-3D1AD465CB45}"/>
              </a:ext>
            </a:extLst>
          </p:cNvPr>
          <p:cNvSpPr/>
          <p:nvPr/>
        </p:nvSpPr>
        <p:spPr>
          <a:xfrm>
            <a:off x="642257" y="2514600"/>
            <a:ext cx="10907485" cy="296601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6641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2C9E-5832-E8EE-FF8C-32EF4F8E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1E2DD-0FBF-1E47-CFE0-E646001F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Ideal Functionality &amp; Real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98A128-BAD2-A044-7588-A0BEAEE9B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Real protocol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 and smart contract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98A128-BAD2-A044-7588-A0BEAEE9B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E0CDC9-8A67-E811-8EC0-5DD3DAFE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F124A9-5656-9099-19B6-0D4B0DED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9" y="1375685"/>
            <a:ext cx="3798001" cy="540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722B7B-7612-5242-6679-E074269D8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075"/>
          <a:stretch/>
        </p:blipFill>
        <p:spPr>
          <a:xfrm>
            <a:off x="838198" y="2259788"/>
            <a:ext cx="5040000" cy="22958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19C973-491B-9483-0883-989414196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26"/>
          <a:stretch/>
        </p:blipFill>
        <p:spPr>
          <a:xfrm>
            <a:off x="6313800" y="2259788"/>
            <a:ext cx="5040000" cy="27032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CA96F4C-7316-89A2-6621-25F4D5E41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5178251"/>
            <a:ext cx="7920000" cy="131443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A6F2EAF-9207-4AE0-80CE-C937A005E0C6}"/>
              </a:ext>
            </a:extLst>
          </p:cNvPr>
          <p:cNvSpPr/>
          <p:nvPr/>
        </p:nvSpPr>
        <p:spPr>
          <a:xfrm>
            <a:off x="642257" y="5080276"/>
            <a:ext cx="8322129" cy="151673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2616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D58A4-B0C9-D26C-E911-DD3E8BDD7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69A7A-DB6D-AFA4-4A50-CA0569FB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E72ABB-C064-6593-288C-40C3CD2F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Roadmap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&amp;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Magma Architecture &amp; Security Model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Ideal Functionality &amp; Real Protocol</a:t>
            </a:r>
          </a:p>
          <a:p>
            <a:r>
              <a:rPr kumimoji="1" lang="en-US" altLang="zh-CN" dirty="0"/>
              <a:t>UC Security Analysis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750FDF-C1E2-6A10-EF2C-5322D4F9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002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56CDF-2231-BF38-2767-8D867E53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UC Security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EC973-0988-4F4A-CF15-7FBF535F4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If Magma is indistinguishable from the ideal functionality with the ideal functionality’s achievement of desired goals, we derive that Magma also achieves the goals.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9BD44C-76FF-81D1-4367-AE6DBFA6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2C2936-2645-3F3E-770A-AA5AB8496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265"/>
          <a:stretch/>
        </p:blipFill>
        <p:spPr>
          <a:xfrm>
            <a:off x="838200" y="3286162"/>
            <a:ext cx="5040000" cy="6980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EB0F53-C517-AD17-D300-38F9F3365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36"/>
          <a:stretch/>
        </p:blipFill>
        <p:spPr>
          <a:xfrm>
            <a:off x="6313800" y="3286162"/>
            <a:ext cx="5040000" cy="23721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08B5431B-CF3B-47A5-1279-74EADE21C994}"/>
              </a:ext>
            </a:extLst>
          </p:cNvPr>
          <p:cNvCxnSpPr>
            <a:stCxn id="5" idx="2"/>
            <a:endCxn id="6" idx="1"/>
          </p:cNvCxnSpPr>
          <p:nvPr/>
        </p:nvCxnSpPr>
        <p:spPr>
          <a:xfrm rot="16200000" flipH="1">
            <a:off x="4591961" y="2750411"/>
            <a:ext cx="488079" cy="2955600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076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623BF-1E19-7F2E-DA0C-6D2088E8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BF3AB-0ABD-6DC8-39B3-E0AA39F2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B8288-8E0B-E558-7EB8-C0981E16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Roadmap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&amp;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Magma Architecture &amp; Security Model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Ideal Functionality &amp; Real Protocol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UC Security Analysis</a:t>
            </a:r>
          </a:p>
          <a:p>
            <a:r>
              <a:rPr kumimoji="1" lang="en-US" altLang="zh-CN" dirty="0"/>
              <a:t>Experiment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354809-E4AA-60F9-70A8-D5CEE40D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404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316B4-341B-B782-689D-6E753F76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Experiment &amp; Conclusion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667D57-6D46-8F4C-4E45-EA0CFFE77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544473"/>
            <a:ext cx="10800000" cy="448660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64BBA-AD26-8EC9-3F51-936527C3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262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56169-8626-FD57-E7BA-CCA58ACF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Abstract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5DAC21-B234-C124-582A-24512446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20262A-0719-39DA-CA04-2FC0AFF7D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13"/>
          <a:stretch/>
        </p:blipFill>
        <p:spPr>
          <a:xfrm>
            <a:off x="838199" y="1377390"/>
            <a:ext cx="5040000" cy="3238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4F2CD5-1DF1-61D8-5168-1E134F5EB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87"/>
          <a:stretch/>
        </p:blipFill>
        <p:spPr>
          <a:xfrm>
            <a:off x="6313800" y="1377390"/>
            <a:ext cx="5040000" cy="27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08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F3136D-AAE1-0814-3011-6BA8A009429D}"/>
              </a:ext>
            </a:extLst>
          </p:cNvPr>
          <p:cNvSpPr txBox="1"/>
          <p:nvPr/>
        </p:nvSpPr>
        <p:spPr>
          <a:xfrm>
            <a:off x="3654466" y="2721114"/>
            <a:ext cx="4883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Thanks! Questions?</a:t>
            </a:r>
            <a:endParaRPr kumimoji="1" lang="zh-CN" altLang="en-US" sz="4000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0A07D4-FDAF-52EF-4AB2-3734A4C7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40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016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6B513-554C-7CB5-1FF4-7623870C4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843BD-3950-F043-3A0A-0CC3E765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0AFFE2-5571-7958-DFDD-797ED0269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/>
              <a:t>Roadmap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Magma Architecture &amp; Security Model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Ideal Functionality &amp; Real Protocol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UC Security Analysis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 &amp; Conclusion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164FDF-09DE-8C3A-6123-9CE6805E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24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75835-280B-AD7B-3068-9CF10F06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Roadmap &amp; Motivation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69C89-3C21-4F8E-E21A-ED9D232A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Blockchain scalability, characterized by transaction throughput and confirmation latency.</a:t>
            </a:r>
          </a:p>
          <a:p>
            <a:r>
              <a:rPr kumimoji="1" lang="en-US" altLang="zh-CN" dirty="0"/>
              <a:t>Payment channel, known as “off-chain” techniques, is instantly confirmed.</a:t>
            </a:r>
          </a:p>
          <a:p>
            <a:r>
              <a:rPr kumimoji="1" lang="en-US" altLang="zh-CN" dirty="0"/>
              <a:t>Optimization of PC: privacy preserving &amp; PCN.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33235-5D66-625E-7597-A4CD6FAD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14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C2E5D-30A5-8B58-CDED-7D539557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Roadmap &amp; Motivation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1398BE-96A4-791C-F4FC-393796646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53C0CF-A4BA-3C6B-6742-760EE3E5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7390"/>
            <a:ext cx="5040000" cy="4999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234D5C-7857-7318-147F-CA7B8171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1377390"/>
            <a:ext cx="46609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C3A72-769A-11C7-2E96-D1337C66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Roadmap &amp; Motivation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1D313-CFE1-C674-73F9-BF64AAEE2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Extending the channel from two-party to multi-party.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A1CB56-954E-8089-A3EE-103DB251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C7FB01-C22F-E7C5-AEEA-1074ABCF4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888"/>
          <a:stretch/>
        </p:blipFill>
        <p:spPr>
          <a:xfrm>
            <a:off x="838200" y="2262682"/>
            <a:ext cx="5040000" cy="18596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B9FE39-3DDF-BB8C-1AD3-054283928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12"/>
          <a:stretch/>
        </p:blipFill>
        <p:spPr>
          <a:xfrm>
            <a:off x="6313800" y="2262682"/>
            <a:ext cx="5040000" cy="32899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8C378C9-1F8F-CA5C-5672-D85D5392464A}"/>
              </a:ext>
            </a:extLst>
          </p:cNvPr>
          <p:cNvSpPr/>
          <p:nvPr/>
        </p:nvSpPr>
        <p:spPr>
          <a:xfrm>
            <a:off x="7764905" y="2937238"/>
            <a:ext cx="959371" cy="3156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EC21DA-7C49-1986-AF7F-0B1E66DA507F}"/>
              </a:ext>
            </a:extLst>
          </p:cNvPr>
          <p:cNvSpPr/>
          <p:nvPr/>
        </p:nvSpPr>
        <p:spPr>
          <a:xfrm>
            <a:off x="8022236" y="3869998"/>
            <a:ext cx="959371" cy="3156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91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DA16F-C453-A72D-D980-51FDF43D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Roadmap &amp; Motivation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4D5BE-F753-3E3A-091C-4DD247662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Shortcomings of existing multi-party channels.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156237-391F-2067-CADB-334BD1BA9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236FD2-CC5A-FC73-B19E-DB8728D6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152"/>
            <a:ext cx="5040000" cy="39717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AF87C4-E830-BC18-8EBC-D7854193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0" y="2261152"/>
            <a:ext cx="5040000" cy="14498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233933-1509-774B-DA7D-48D4E0E47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0" y="3711015"/>
            <a:ext cx="5040000" cy="21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6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671</Words>
  <Application>Microsoft Macintosh PowerPoint</Application>
  <PresentationFormat>宽屏</PresentationFormat>
  <Paragraphs>197</Paragraphs>
  <Slides>40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Alibaba PuHuiTi 3.0 55 Regular</vt:lpstr>
      <vt:lpstr>Arial</vt:lpstr>
      <vt:lpstr>Cambria Math</vt:lpstr>
      <vt:lpstr>等线</vt:lpstr>
      <vt:lpstr>Wingdings</vt:lpstr>
      <vt:lpstr>等线 Light</vt:lpstr>
      <vt:lpstr>Office 主题​​</vt:lpstr>
      <vt:lpstr>PowerPoint 演示文稿</vt:lpstr>
      <vt:lpstr>Contents</vt:lpstr>
      <vt:lpstr>Contents</vt:lpstr>
      <vt:lpstr>Abstract</vt:lpstr>
      <vt:lpstr>Contents</vt:lpstr>
      <vt:lpstr>Roadmap &amp; Motivation </vt:lpstr>
      <vt:lpstr>Roadmap &amp; Motivation </vt:lpstr>
      <vt:lpstr>Roadmap &amp; Motivation </vt:lpstr>
      <vt:lpstr>Roadmap &amp; Motivation </vt:lpstr>
      <vt:lpstr>Roadmap &amp; Motivation </vt:lpstr>
      <vt:lpstr>Roadmap &amp; Motivation </vt:lpstr>
      <vt:lpstr>Contents</vt:lpstr>
      <vt:lpstr>Magma Architecture &amp; Security Model</vt:lpstr>
      <vt:lpstr>Magma Architecture &amp; Security Model</vt:lpstr>
      <vt:lpstr>Magma Architecture &amp; Security Model</vt:lpstr>
      <vt:lpstr>Magma Architecture &amp; Security Model</vt:lpstr>
      <vt:lpstr>Magma Architecture &amp; Security Model</vt:lpstr>
      <vt:lpstr>Magma Architecture &amp; Security Model</vt:lpstr>
      <vt:lpstr>Contents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Ideal Functionality &amp; Real Protocol</vt:lpstr>
      <vt:lpstr>Contents</vt:lpstr>
      <vt:lpstr>UC Security Analysis</vt:lpstr>
      <vt:lpstr>Contents</vt:lpstr>
      <vt:lpstr>Experiment &amp; 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路路</dc:creator>
  <cp:lastModifiedBy>赵 路路</cp:lastModifiedBy>
  <cp:revision>355</cp:revision>
  <dcterms:created xsi:type="dcterms:W3CDTF">2024-06-27T01:31:39Z</dcterms:created>
  <dcterms:modified xsi:type="dcterms:W3CDTF">2024-10-10T14:40:57Z</dcterms:modified>
</cp:coreProperties>
</file>